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4" dt="2026-09-09T11:53:26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5" d="100"/>
          <a:sy n="165" d="100"/>
        </p:scale>
        <p:origin x="10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Hecke" userId="S::s.hecke@bva-dormagen.de::545cf6c5-8232-4aa4-999e-f216b5e9324d" providerId="AD" clId="Web-{00000000-0000-0000-0000-000000000000}"/>
    <pc:docChg chg="modSld">
      <pc:chgData name="Stefanie Hecke" userId="S::s.hecke@bva-dormagen.de::545cf6c5-8232-4aa4-999e-f216b5e9324d" providerId="AD" clId="Web-{00000000-0000-0000-0000-000000000000}" dt="2026-09-09T11:53:22.684" v="141" actId="20577"/>
      <pc:docMkLst>
        <pc:docMk/>
      </pc:docMkLst>
      <pc:sldChg chg="modSp">
        <pc:chgData name="Stefanie Hecke" userId="S::s.hecke@bva-dormagen.de::545cf6c5-8232-4aa4-999e-f216b5e9324d" providerId="AD" clId="Web-{00000000-0000-0000-0000-000000000000}" dt="2026-09-09T09:57:32.832" v="1" actId="20577"/>
        <pc:sldMkLst>
          <pc:docMk/>
          <pc:sldMk cId="1687281053" sldId="256"/>
        </pc:sldMkLst>
        <pc:spChg chg="mod">
          <ac:chgData name="Stefanie Hecke" userId="S::s.hecke@bva-dormagen.de::545cf6c5-8232-4aa4-999e-f216b5e9324d" providerId="AD" clId="Web-{00000000-0000-0000-0000-000000000000}" dt="2026-09-09T09:57:32.832" v="1" actId="20577"/>
          <ac:spMkLst>
            <pc:docMk/>
            <pc:sldMk cId="1687281053" sldId="256"/>
            <ac:spMk id="4" creationId="{544310B3-E633-C874-CAC1-9B88A32C765E}"/>
          </ac:spMkLst>
        </pc:spChg>
      </pc:sldChg>
      <pc:sldChg chg="modSp">
        <pc:chgData name="Stefanie Hecke" userId="S::s.hecke@bva-dormagen.de::545cf6c5-8232-4aa4-999e-f216b5e9324d" providerId="AD" clId="Web-{00000000-0000-0000-0000-000000000000}" dt="2026-09-09T10:00:46.277" v="61"/>
        <pc:sldMkLst>
          <pc:docMk/>
          <pc:sldMk cId="3310627597" sldId="258"/>
        </pc:sldMkLst>
        <pc:spChg chg="mod">
          <ac:chgData name="Stefanie Hecke" userId="S::s.hecke@bva-dormagen.de::545cf6c5-8232-4aa4-999e-f216b5e9324d" providerId="AD" clId="Web-{00000000-0000-0000-0000-000000000000}" dt="2026-09-09T09:58:07.521" v="3" actId="20577"/>
          <ac:spMkLst>
            <pc:docMk/>
            <pc:sldMk cId="3310627597" sldId="258"/>
            <ac:spMk id="4" creationId="{544310B3-E633-C874-CAC1-9B88A32C765E}"/>
          </ac:spMkLst>
        </pc:spChg>
        <pc:graphicFrameChg chg="mod modGraphic">
          <ac:chgData name="Stefanie Hecke" userId="S::s.hecke@bva-dormagen.de::545cf6c5-8232-4aa4-999e-f216b5e9324d" providerId="AD" clId="Web-{00000000-0000-0000-0000-000000000000}" dt="2026-09-09T10:00:46.277" v="61"/>
          <ac:graphicFrameMkLst>
            <pc:docMk/>
            <pc:sldMk cId="3310627597" sldId="258"/>
            <ac:graphicFrameMk id="2" creationId="{DF09030A-4FBC-142E-8AEB-97E4BA8E5DDE}"/>
          </ac:graphicFrameMkLst>
        </pc:graphicFrameChg>
      </pc:sldChg>
      <pc:sldChg chg="modSp">
        <pc:chgData name="Stefanie Hecke" userId="S::s.hecke@bva-dormagen.de::545cf6c5-8232-4aa4-999e-f216b5e9324d" providerId="AD" clId="Web-{00000000-0000-0000-0000-000000000000}" dt="2026-09-09T10:03:19.752" v="90" actId="20577"/>
        <pc:sldMkLst>
          <pc:docMk/>
          <pc:sldMk cId="1434443860" sldId="262"/>
        </pc:sldMkLst>
        <pc:spChg chg="mod">
          <ac:chgData name="Stefanie Hecke" userId="S::s.hecke@bva-dormagen.de::545cf6c5-8232-4aa4-999e-f216b5e9324d" providerId="AD" clId="Web-{00000000-0000-0000-0000-000000000000}" dt="2026-09-09T10:02:04.358" v="74" actId="20577"/>
          <ac:spMkLst>
            <pc:docMk/>
            <pc:sldMk cId="1434443860" sldId="262"/>
            <ac:spMk id="3" creationId="{8854C902-60F6-94AE-842B-719B7B5BD285}"/>
          </ac:spMkLst>
        </pc:spChg>
        <pc:spChg chg="mod">
          <ac:chgData name="Stefanie Hecke" userId="S::s.hecke@bva-dormagen.de::545cf6c5-8232-4aa4-999e-f216b5e9324d" providerId="AD" clId="Web-{00000000-0000-0000-0000-000000000000}" dt="2026-09-09T10:03:19.752" v="90" actId="20577"/>
          <ac:spMkLst>
            <pc:docMk/>
            <pc:sldMk cId="1434443860" sldId="262"/>
            <ac:spMk id="8" creationId="{A331CAAA-1219-9098-623D-917F72E09311}"/>
          </ac:spMkLst>
        </pc:spChg>
      </pc:sldChg>
      <pc:sldChg chg="modSp">
        <pc:chgData name="Stefanie Hecke" userId="S::s.hecke@bva-dormagen.de::545cf6c5-8232-4aa4-999e-f216b5e9324d" providerId="AD" clId="Web-{00000000-0000-0000-0000-000000000000}" dt="2026-09-09T10:04:14.926" v="96" actId="20577"/>
        <pc:sldMkLst>
          <pc:docMk/>
          <pc:sldMk cId="3028840797" sldId="263"/>
        </pc:sldMkLst>
        <pc:spChg chg="mod">
          <ac:chgData name="Stefanie Hecke" userId="S::s.hecke@bva-dormagen.de::545cf6c5-8232-4aa4-999e-f216b5e9324d" providerId="AD" clId="Web-{00000000-0000-0000-0000-000000000000}" dt="2026-09-09T10:04:14.926" v="96" actId="20577"/>
          <ac:spMkLst>
            <pc:docMk/>
            <pc:sldMk cId="3028840797" sldId="263"/>
            <ac:spMk id="5" creationId="{A3520367-D39B-F5A8-4663-55C722F22BB5}"/>
          </ac:spMkLst>
        </pc:spChg>
      </pc:sldChg>
      <pc:sldChg chg="modSp">
        <pc:chgData name="Stefanie Hecke" userId="S::s.hecke@bva-dormagen.de::545cf6c5-8232-4aa4-999e-f216b5e9324d" providerId="AD" clId="Web-{00000000-0000-0000-0000-000000000000}" dt="2026-09-09T11:53:22.684" v="141" actId="20577"/>
        <pc:sldMkLst>
          <pc:docMk/>
          <pc:sldMk cId="2996233373" sldId="264"/>
        </pc:sldMkLst>
        <pc:spChg chg="mod">
          <ac:chgData name="Stefanie Hecke" userId="S::s.hecke@bva-dormagen.de::545cf6c5-8232-4aa4-999e-f216b5e9324d" providerId="AD" clId="Web-{00000000-0000-0000-0000-000000000000}" dt="2026-09-09T11:53:22.684" v="141" actId="20577"/>
          <ac:spMkLst>
            <pc:docMk/>
            <pc:sldMk cId="2996233373" sldId="264"/>
            <ac:spMk id="4" creationId="{544310B3-E633-C874-CAC1-9B88A32C765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CC2E1-1C69-87EC-5682-8D4062760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D6F8CD-AE78-0D84-11A8-F02585D1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5C00B5-606C-7F0B-8A17-AF3B3A18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58B45D-B414-903E-C4BB-B5247236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AAF2AF-1DAD-27D6-B75C-5B08BC48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193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B44B5-8CC1-9955-3A7F-EFA566ED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406DAF-9716-E116-9C42-68DEE149C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69834F-B188-22F9-B9C5-AD3D3744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35EE8A-52C2-A5B0-8E37-77D71F3F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469380-3D29-E8CD-D15D-6413974C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3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064D18-5672-13DF-8E08-0276D6F4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33091C-366C-EBB3-8453-42B34961C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DF4FBC-D852-A050-C818-DA7D3FEB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78A2E0-BF07-B07A-62B3-E11C29F4F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FBFCBF-6E52-72C4-B7A1-C808487C7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73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9B3225-C2EA-F71D-EA71-FC8C5EA9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7C1B67-3369-7A82-8361-1D390D8D8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AA279A8-DA13-8181-3E29-5B41450D6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9F6DE4-E6F0-76E4-A9D4-E990C512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0DDC9E-C3D0-5428-40B7-CCB5A8DC5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F8230F-290D-63CB-6B4E-C30F4ED5B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74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D92EB8-4E8F-E3DC-1590-087288D28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F7DB9D-67CD-DEDA-C386-A0D670A57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0E9278-A9C5-BB74-2729-81EF9C02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8C716BD-F360-7A36-141B-2DAF75E3C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5835CBE-9211-4D7D-6F3F-B298071B4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8015933-B533-AF4F-5B7A-3AACB61E0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3452F32-3145-0D96-A1AE-0A647D33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9251427-4FA5-87A8-F7A4-A1EA3369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628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9DF59-00BC-1B85-2C37-130B9143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A4DD68-BDA5-058D-544C-A0F24CF6F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C4D1D-5A11-3FE5-8B0A-68799E62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1EA4B9-FFCB-2E95-47C8-628EF855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44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33F692B-4A39-AF8F-A582-0CD7ABF6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2426A00-5063-428A-A2E2-9FFB5797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CCFBC6E-C7F9-A38F-952F-C65E9481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800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988FB-DDEA-E58F-0504-7E55E9F0F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6D1F22-033F-CFF2-7DDB-92718A471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205676-B259-2781-0EDC-82083FC15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EBD18A-9261-F304-66EB-54A6FCE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B41963-C1F7-617D-4151-DEAB40832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863243-8B9C-307A-445C-59683605C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641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8CC32-09F1-A837-9CE1-37E447E20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A48212F-F757-2439-6CFA-C2F84935BB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073529-1118-99D6-FE38-4878EA1BB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CE0D19-21BD-1378-F25B-512FFD491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C7A89B-AA38-B2C3-0DFA-5433781E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AD20D7-426D-BAF9-DA7F-D6A6655F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365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120F5-7DFB-55FA-3DA7-D7A195A88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5DADD7-9E9B-6822-24CB-6E5D63411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473988-B4F7-B4D5-7A68-C8077F567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6C30A7-2251-BEEE-82B0-681278837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1D3E08-A951-6ED6-4084-659DF77D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43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E7DD4B4-C761-4179-310C-5BF7A59BB7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BA4BCC5-3316-82E5-61BC-75FED18DA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C5D507-759F-3323-58BA-8069C04C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7A9839-6630-9795-0D0F-C976E89F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0253BA-239C-C510-B218-9EB00C0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179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3444FCB-5FF9-440C-EEA8-4A1962D38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6B219F-83DA-90F8-1A21-A533E4236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8CAF59-DFD0-DAD5-F0D6-561C83DA8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AC2CC-0EEE-1F41-9FCE-6011721FB29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483FDE-37FA-5D9F-616F-8DFCBFCF5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4B42DF-0558-2AC0-B26A-44D90B3B4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B0414-1686-1543-AC46-53557A1EDD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51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andardsicherung.schulministerium.nrw.de/cms/zentrale-pruefungen-10/uebersich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9655"/>
            <a:ext cx="7848600" cy="1327751"/>
          </a:xfrm>
        </p:spPr>
        <p:txBody>
          <a:bodyPr>
            <a:normAutofit fontScale="90000"/>
          </a:bodyPr>
          <a:lstStyle/>
          <a:p>
            <a:r>
              <a:rPr lang="de-DE" sz="4000" b="1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ZENTRALE PRÜFUNGEN 10</a:t>
            </a:r>
            <a:r>
              <a:rPr lang="de-DE" sz="40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​ </a:t>
            </a:r>
            <a:br>
              <a:rPr lang="de-DE" sz="4000" b="0" i="0">
                <a:effectLst/>
                <a:latin typeface="Calibri" panose="020F0502020204030204" pitchFamily="34" charset="0"/>
              </a:rPr>
            </a:br>
            <a:r>
              <a:rPr lang="de-DE" sz="40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   </a:t>
            </a:r>
            <a:br>
              <a:rPr lang="de-DE" sz="4000" b="0" i="0">
                <a:effectLst/>
                <a:latin typeface="Calibri" panose="020F0502020204030204" pitchFamily="34" charset="0"/>
              </a:rPr>
            </a:br>
            <a:r>
              <a:rPr lang="de-DE" sz="40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2027</a:t>
            </a:r>
            <a:endParaRPr lang="de-DE" sz="400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80AA49B-AAE6-2951-AA11-6011466D7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13653"/>
            <a:ext cx="10515600" cy="1963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Verfahren - Termine - Bewertung</a:t>
            </a:r>
            <a:endParaRPr lang="de-DE"/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281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Durchführung</a:t>
            </a:r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80AA49B-AAE6-2951-AA11-6011466D7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ZP10 ≠ ZABI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Prüfungsnote nicht automatisch Abschlussnote/Zeugnisnote (≠ ZABI).</a:t>
            </a:r>
            <a: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keine Zulassung zur Prüfung erforderlich (≠ ZABI).</a:t>
            </a:r>
            <a: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Aufgaben werden vom Schulministerium gestellt.</a:t>
            </a:r>
            <a:r>
              <a:rPr lang="en-US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zwei Prüfungsteile</a:t>
            </a:r>
            <a:r>
              <a:rPr lang="en-US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endParaRPr lang="de-DE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Täuschungsversuche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Das Mitführen elektronischer Kommunikationsmittel oder Geräte zur Speicherung von Daten im Prüfungsraum – auch im ausgeschalteten Zustand – ist nicht gestattet.</a:t>
            </a:r>
            <a:r>
              <a:rPr lang="en-US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de-DE" sz="1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Bereits das Mitführen kann als Täuschungsversuch gewertet werden.</a:t>
            </a:r>
            <a:r>
              <a:rPr lang="en-US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2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Schriftliche Prüfungen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br>
              <a:rPr lang="de-DE" sz="1800" b="0" i="0">
                <a:effectLst/>
                <a:latin typeface="Calibri" panose="020F0502020204030204" pitchFamily="34" charset="0"/>
              </a:rPr>
            </a:br>
            <a:r>
              <a:rPr lang="de-DE" sz="1800" b="1" i="0" u="none" strike="noStrike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Termine </a:t>
            </a:r>
            <a:r>
              <a:rPr lang="de-DE" sz="1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2027</a:t>
            </a:r>
            <a:endParaRPr lang="de-DE">
              <a:solidFill>
                <a:srgbClr val="FF0000"/>
              </a:solidFill>
            </a:endParaRPr>
          </a:p>
        </p:txBody>
      </p:sp>
      <p:graphicFrame>
        <p:nvGraphicFramePr>
          <p:cNvPr id="2" name="Inhaltsplatzhalter 1">
            <a:extLst>
              <a:ext uri="{FF2B5EF4-FFF2-40B4-BE49-F238E27FC236}">
                <a16:creationId xmlns:a16="http://schemas.microsoft.com/office/drawing/2014/main" id="{DF09030A-4FBC-142E-8AEB-97E4BA8E5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59428"/>
              </p:ext>
            </p:extLst>
          </p:nvPr>
        </p:nvGraphicFramePr>
        <p:xfrm>
          <a:off x="1515718" y="1692876"/>
          <a:ext cx="9160564" cy="2998776"/>
        </p:xfrm>
        <a:graphic>
          <a:graphicData uri="http://schemas.openxmlformats.org/drawingml/2006/table">
            <a:tbl>
              <a:tblPr/>
              <a:tblGrid>
                <a:gridCol w="2113979">
                  <a:extLst>
                    <a:ext uri="{9D8B030D-6E8A-4147-A177-3AD203B41FA5}">
                      <a16:colId xmlns:a16="http://schemas.microsoft.com/office/drawing/2014/main" val="1070281286"/>
                    </a:ext>
                  </a:extLst>
                </a:gridCol>
                <a:gridCol w="3634511">
                  <a:extLst>
                    <a:ext uri="{9D8B030D-6E8A-4147-A177-3AD203B41FA5}">
                      <a16:colId xmlns:a16="http://schemas.microsoft.com/office/drawing/2014/main" val="2485944713"/>
                    </a:ext>
                  </a:extLst>
                </a:gridCol>
                <a:gridCol w="3412074">
                  <a:extLst>
                    <a:ext uri="{9D8B030D-6E8A-4147-A177-3AD203B41FA5}">
                      <a16:colId xmlns:a16="http://schemas.microsoft.com/office/drawing/2014/main" val="3060511009"/>
                    </a:ext>
                  </a:extLst>
                </a:gridCol>
              </a:tblGrid>
              <a:tr h="749694"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2027</a:t>
                      </a:r>
                      <a:endParaRPr lang="de-DE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Haupttermin​</a:t>
                      </a:r>
                      <a:endParaRPr lang="de-DE" b="1" i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Nachschreibtermin​</a:t>
                      </a:r>
                      <a:endParaRPr lang="de-DE" b="1" i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968786"/>
                  </a:ext>
                </a:extLst>
              </a:tr>
              <a:tr h="749694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Deutsch​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Dienstag, 11. Mai </a:t>
                      </a:r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Dienstag, 25. Mai</a:t>
                      </a:r>
                      <a:endParaRPr lang="de-DE" sz="18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629136"/>
                  </a:ext>
                </a:extLst>
              </a:tr>
              <a:tr h="749694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Englisch​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Donnerstag, 13. Mai</a:t>
                      </a:r>
                      <a:endParaRPr lang="de-DE" sz="18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Dienstag, 01. Juni </a:t>
                      </a:r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950242"/>
                  </a:ext>
                </a:extLst>
              </a:tr>
              <a:tr h="749694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Mathematik​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Donnerstag, 20. Mai</a:t>
                      </a:r>
                      <a:endParaRPr lang="de-DE" sz="18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Donnerstag, 03. Juni</a:t>
                      </a:r>
                      <a:r>
                        <a:rPr lang="de-DE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341197"/>
                  </a:ext>
                </a:extLst>
              </a:tr>
            </a:tbl>
          </a:graphicData>
        </a:graphic>
      </p:graphicFrame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2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Bearbeitungsdauer GYM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1" i="0" u="none" strike="noStrike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Gymnasiale Differenzierung</a:t>
            </a:r>
            <a:r>
              <a:rPr lang="de-DE" sz="1800" b="0" i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D3993A30-7693-FAE4-4852-D547D3AB56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162718"/>
              </p:ext>
            </p:extLst>
          </p:nvPr>
        </p:nvGraphicFramePr>
        <p:xfrm>
          <a:off x="1088565" y="1833003"/>
          <a:ext cx="10014870" cy="2050255"/>
        </p:xfrm>
        <a:graphic>
          <a:graphicData uri="http://schemas.openxmlformats.org/drawingml/2006/table">
            <a:tbl>
              <a:tblPr/>
              <a:tblGrid>
                <a:gridCol w="2635491">
                  <a:extLst>
                    <a:ext uri="{9D8B030D-6E8A-4147-A177-3AD203B41FA5}">
                      <a16:colId xmlns:a16="http://schemas.microsoft.com/office/drawing/2014/main" val="2148969850"/>
                    </a:ext>
                  </a:extLst>
                </a:gridCol>
                <a:gridCol w="2371944">
                  <a:extLst>
                    <a:ext uri="{9D8B030D-6E8A-4147-A177-3AD203B41FA5}">
                      <a16:colId xmlns:a16="http://schemas.microsoft.com/office/drawing/2014/main" val="183690597"/>
                    </a:ext>
                  </a:extLst>
                </a:gridCol>
                <a:gridCol w="2547642">
                  <a:extLst>
                    <a:ext uri="{9D8B030D-6E8A-4147-A177-3AD203B41FA5}">
                      <a16:colId xmlns:a16="http://schemas.microsoft.com/office/drawing/2014/main" val="2050728345"/>
                    </a:ext>
                  </a:extLst>
                </a:gridCol>
                <a:gridCol w="2459793">
                  <a:extLst>
                    <a:ext uri="{9D8B030D-6E8A-4147-A177-3AD203B41FA5}">
                      <a16:colId xmlns:a16="http://schemas.microsoft.com/office/drawing/2014/main" val="727192499"/>
                    </a:ext>
                  </a:extLst>
                </a:gridCol>
              </a:tblGrid>
              <a:tr h="452418">
                <a:tc>
                  <a:txBody>
                    <a:bodyPr/>
                    <a:lstStyle/>
                    <a:p>
                      <a:pPr algn="l" rtl="0" fontAlgn="auto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Deutsch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Englisch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Mathematik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301611"/>
                  </a:ext>
                </a:extLst>
              </a:tr>
              <a:tr h="566299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Erster Prüfungsteil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ca. 20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20646"/>
                  </a:ext>
                </a:extLst>
              </a:tr>
              <a:tr h="452418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Zweiter Prüfungsteil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	100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227128"/>
                  </a:ext>
                </a:extLst>
              </a:tr>
              <a:tr h="452418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Bearbeitungsdauer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ca. 120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878280"/>
                  </a:ext>
                </a:extLst>
              </a:tr>
            </a:tbl>
          </a:graphicData>
        </a:graphic>
      </p:graphicFrame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35F67E1D-A0E5-E0B1-0AE6-284C10CF9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10073"/>
              </p:ext>
            </p:extLst>
          </p:nvPr>
        </p:nvGraphicFramePr>
        <p:xfrm>
          <a:off x="1088565" y="4023385"/>
          <a:ext cx="10014870" cy="1467878"/>
        </p:xfrm>
        <a:graphic>
          <a:graphicData uri="http://schemas.openxmlformats.org/drawingml/2006/table">
            <a:tbl>
              <a:tblPr/>
              <a:tblGrid>
                <a:gridCol w="2635491">
                  <a:extLst>
                    <a:ext uri="{9D8B030D-6E8A-4147-A177-3AD203B41FA5}">
                      <a16:colId xmlns:a16="http://schemas.microsoft.com/office/drawing/2014/main" val="1066725018"/>
                    </a:ext>
                  </a:extLst>
                </a:gridCol>
                <a:gridCol w="2371944">
                  <a:extLst>
                    <a:ext uri="{9D8B030D-6E8A-4147-A177-3AD203B41FA5}">
                      <a16:colId xmlns:a16="http://schemas.microsoft.com/office/drawing/2014/main" val="2532220757"/>
                    </a:ext>
                  </a:extLst>
                </a:gridCol>
                <a:gridCol w="2547642">
                  <a:extLst>
                    <a:ext uri="{9D8B030D-6E8A-4147-A177-3AD203B41FA5}">
                      <a16:colId xmlns:a16="http://schemas.microsoft.com/office/drawing/2014/main" val="1309018114"/>
                    </a:ext>
                  </a:extLst>
                </a:gridCol>
                <a:gridCol w="2459793">
                  <a:extLst>
                    <a:ext uri="{9D8B030D-6E8A-4147-A177-3AD203B41FA5}">
                      <a16:colId xmlns:a16="http://schemas.microsoft.com/office/drawing/2014/main" val="3434217478"/>
                    </a:ext>
                  </a:extLst>
                </a:gridCol>
              </a:tblGrid>
              <a:tr h="566299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zzgl. </a:t>
                      </a:r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Bonuszeit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(auf PT 1 </a:t>
                      </a:r>
                      <a:r>
                        <a:rPr lang="de-DE" sz="1400" b="0" i="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oder</a:t>
                      </a:r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PT 2)​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(auf PT 2)​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(auf PT 1 </a:t>
                      </a:r>
                      <a:r>
                        <a:rPr lang="de-DE" sz="1400" b="0" i="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oder</a:t>
                      </a:r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PT 2)​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31488"/>
                  </a:ext>
                </a:extLst>
              </a:tr>
              <a:tr h="566299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zzgl.</a:t>
                      </a:r>
                      <a:r>
                        <a:rPr lang="de-DE" sz="16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Auswahlzeit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(für PT 2)​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base"/>
                      <a:r>
                        <a:rPr lang="de-DE" sz="14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(für PT 2)​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keine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128730"/>
                  </a:ext>
                </a:extLst>
              </a:tr>
              <a:tr h="240925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max. Prüfungsdauer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ca. 140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de-DE" sz="1600" b="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Minuten</a:t>
                      </a:r>
                      <a:r>
                        <a:rPr lang="de-D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de-DE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48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67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3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Notenfindung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und Konsequenzen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C7E22F5-A9BC-155E-0883-C44A4F1C67B5}"/>
              </a:ext>
            </a:extLst>
          </p:cNvPr>
          <p:cNvSpPr txBox="1"/>
          <p:nvPr/>
        </p:nvSpPr>
        <p:spPr>
          <a:xfrm>
            <a:off x="838201" y="1861967"/>
            <a:ext cx="83058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Vornote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-&gt; bisher erbrachte Leistung im Jg. 10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Prüfungsnote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-&gt; des Erst- und Zweitkorrektors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mündliche Prüfung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-&gt;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freiwillig oder verpflichtend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Festlegung der Abschlussnote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-&gt; arithmetisches Mittel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endParaRPr lang="de-DE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keine Nachprüfungsmöglichkeit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den Fächern D, M, E zum Erreichen einer Versetzung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4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Vier Fälle der Notenfindung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13EDEAF5-CC0C-6D1B-CC0D-1D013CDAC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88" y="1398034"/>
            <a:ext cx="9216424" cy="473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44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Bekanntgabe 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80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Vornote – Prüfungsnote – ggfs. </a:t>
            </a:r>
            <a:r>
              <a:rPr lang="de-DE" sz="180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r>
              <a:rPr lang="de-DE" sz="180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ündliche Abweichungsprüfungen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854C902-60F6-94AE-842B-719B7B5BD285}"/>
              </a:ext>
            </a:extLst>
          </p:cNvPr>
          <p:cNvSpPr txBox="1"/>
          <p:nvPr/>
        </p:nvSpPr>
        <p:spPr>
          <a:xfrm>
            <a:off x="838200" y="1987275"/>
            <a:ext cx="8894378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Die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Bekanntgabe der Vornote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(Jahresnote) und der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Prüfungsnote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erfolgt am</a:t>
            </a:r>
          </a:p>
          <a:p>
            <a:pPr algn="l" rtl="0" fontAlgn="base"/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de-DE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Donnerstag</a:t>
            </a:r>
            <a:r>
              <a:rPr lang="de-DE" sz="1800" b="1" i="0" u="none" strike="noStrike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>, </a:t>
            </a:r>
            <a:r>
              <a:rPr lang="de-DE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de-DE" sz="1800" b="1" i="0" u="none" strike="noStrike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>. Juni </a:t>
            </a:r>
            <a:r>
              <a:rPr lang="de-DE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2027</a:t>
            </a:r>
            <a:endParaRPr lang="de-DE" b="0" i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43F9C19-0CCD-D003-453F-58365935195B}"/>
              </a:ext>
            </a:extLst>
          </p:cNvPr>
          <p:cNvSpPr txBox="1"/>
          <p:nvPr/>
        </p:nvSpPr>
        <p:spPr>
          <a:xfrm>
            <a:off x="838200" y="3284147"/>
            <a:ext cx="6972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ündliche Abweichungsprüfungen</a:t>
            </a:r>
            <a: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de-DE" sz="14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Termine</a:t>
            </a:r>
            <a:r>
              <a:rPr lang="de-DE" sz="14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331CAAA-1219-9098-623D-917F72E09311}"/>
              </a:ext>
            </a:extLst>
          </p:cNvPr>
          <p:cNvSpPr txBox="1"/>
          <p:nvPr/>
        </p:nvSpPr>
        <p:spPr>
          <a:xfrm>
            <a:off x="2237389" y="4015402"/>
            <a:ext cx="6875079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Die mündlichen Prüfungen werden von der Schule terminiert;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br>
              <a:rPr lang="de-DE" sz="1800" b="0" i="0">
                <a:effectLst/>
                <a:latin typeface="Calibri" panose="020F0502020204030204" pitchFamily="34" charset="0"/>
              </a:rPr>
            </a:br>
            <a:r>
              <a:rPr lang="de-DE" sz="1800" b="0" i="0" u="none" strike="noStrike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>Zeitraum: </a:t>
            </a:r>
            <a:r>
              <a:rPr lang="de-DE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18. Juni – 29.06.2027</a:t>
            </a:r>
            <a:endParaRPr lang="de-DE" b="0" i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Die Prüfungen können vormittags oder nachmittags stattfinden.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Der Termin wird dem Prüfling spätestens am Unterrichtstag vor dem Prüfungstermin bekannt gegeben. 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44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Mündliche Prüfungen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3520367-D39B-F5A8-4663-55C722F22BB5}"/>
              </a:ext>
            </a:extLst>
          </p:cNvPr>
          <p:cNvSpPr txBox="1"/>
          <p:nvPr/>
        </p:nvSpPr>
        <p:spPr>
          <a:xfrm>
            <a:off x="796159" y="1859339"/>
            <a:ext cx="10151927" cy="46180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Für die mündlichen Prüfungen gibt es keine landeseinheitlichen Aufgaben. Die Aufgaben werden von der Fachlehrkraft gestellt, die das Prüfungsgespräch führt.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Als eine Entscheidungsgrundlage für die Meldung zu einer freiwilligen Prüfung bzw. zur frühzeitigen Vorbereitung auf eine obligatorische Prüfung teilt die Fachlehrkraft am </a:t>
            </a:r>
            <a:r>
              <a:rPr lang="de-DE" sz="1800" b="0" i="0" u="none" strike="noStrike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>Montag, </a:t>
            </a:r>
            <a:r>
              <a:rPr lang="de-DE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de-DE" sz="1800" b="0" i="0" u="none" strike="noStrike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>. Juni </a:t>
            </a:r>
            <a:r>
              <a:rPr lang="de-DE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2027 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(Tag der Notenbekanntgabe) dem Prüfling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drei Unterrichtsvorhaben 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aus Klasse 10 als mögliche Prüfungsgrundlage mit.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Zwei der drei Themenbereiche sind Gegenstand der Prüfung. Sie sollen etwa zu gleichen Teilen geprüft werden. Eine Wiederholung der Aufgaben der schriftlichen Prüfung ist ausgeschlossen.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Die mündliche Prüfung ist eine Einzelprüfung.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Die Schülerin oder der Schüler erhält eine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Vorbereitungszeit von 10 Minuten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um sich mit der Aufgabe vertraut zu machen. Die sich anschließende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Prüfungszeit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wird auf </a:t>
            </a:r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der Regel 15 Minuten</a:t>
            </a:r>
            <a:r>
              <a:rPr lang="de-DE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festgesetzt. 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84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Gewährung von Nachteilsausgleichen (NTA) in der ZP10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​</a:t>
            </a:r>
            <a:b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de-DE" sz="18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(bis zu den Herbstferien über die Klassenleitungen an Herrn Vatheuer)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44C61FCB-B199-1B21-7569-AD4C5804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302" y="1692876"/>
            <a:ext cx="10105259" cy="459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233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44310B3-E633-C874-CAC1-9B88A32C7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7751"/>
          </a:xfrm>
        </p:spPr>
        <p:txBody>
          <a:bodyPr/>
          <a:lstStyle/>
          <a:p>
            <a:r>
              <a:rPr lang="de-DE" sz="18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Aktuelles zur ZP10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>
              <a:solidFill>
                <a:srgbClr val="FF0000"/>
              </a:solidFill>
            </a:endParaRPr>
          </a:p>
        </p:txBody>
      </p:sp>
      <p:pic>
        <p:nvPicPr>
          <p:cNvPr id="1026" name="Picture 2" descr="Ein Bild, das Text, Schrift, Logo, Grafiken enthält.&#10;&#10;Beschreibung automatisch generiert.">
            <a:extLst>
              <a:ext uri="{FF2B5EF4-FFF2-40B4-BE49-F238E27FC236}">
                <a16:creationId xmlns:a16="http://schemas.microsoft.com/office/drawing/2014/main" id="{657AD6AB-E2B3-8B79-63F5-78E1D3521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864" y="365124"/>
            <a:ext cx="2857441" cy="78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1989A04-5F14-A7E6-45AD-3F3DC44B0285}"/>
              </a:ext>
            </a:extLst>
          </p:cNvPr>
          <p:cNvSpPr txBox="1"/>
          <p:nvPr/>
        </p:nvSpPr>
        <p:spPr>
          <a:xfrm>
            <a:off x="931718" y="2587780"/>
            <a:ext cx="167413" cy="31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996B700E-E95B-57A6-AB08-1A812121C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73" y="2655025"/>
            <a:ext cx="7345461" cy="368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8E62737-C68D-7DD3-CE23-58D9EA347E8B}"/>
              </a:ext>
            </a:extLst>
          </p:cNvPr>
          <p:cNvSpPr txBox="1"/>
          <p:nvPr/>
        </p:nvSpPr>
        <p:spPr>
          <a:xfrm>
            <a:off x="838199" y="1438788"/>
            <a:ext cx="9922397" cy="924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lnSpc>
                <a:spcPct val="150000"/>
              </a:lnSpc>
            </a:pPr>
            <a:r>
              <a:rPr lang="de-DE" sz="2000" b="1" i="0" u="none" strike="noStrike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Aktuelle Informationen finden Sie im Bildungsportal:</a:t>
            </a:r>
            <a:r>
              <a:rPr lang="en-US" sz="2000" b="0" i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l" rtl="0" fontAlgn="base">
              <a:lnSpc>
                <a:spcPct val="150000"/>
              </a:lnSpc>
            </a:pPr>
            <a:r>
              <a:rPr lang="de-DE" sz="1800" b="0" i="0" u="sng" strike="noStrike">
                <a:solidFill>
                  <a:srgbClr val="0000FF"/>
                </a:solidFill>
                <a:effectLst/>
                <a:latin typeface="Calibri" panose="020F0502020204030204" pitchFamily="34" charset="0"/>
                <a:hlinkClick r:id="rId4"/>
              </a:rPr>
              <a:t>www.standardsicherung.schulministerium.nrw.de/cms/zentrale-pruefungen-10/uebersicht</a:t>
            </a:r>
            <a:r>
              <a:rPr lang="de-DE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de-DE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5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F08CAE05-A943-324D-B417-5ACA77100C24}" vid="{A112F5CF-4F35-7B40-9904-A45DD58E2D5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0dd301-0233-49d6-95d1-3f79f2538ba6" xsi:nil="true"/>
    <lcf76f155ced4ddcb4097134ff3c332f xmlns="27957454-8099-431f-9f76-2c6084c75ac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DC6E56B8CD2246A6E9B6F0B55087D0" ma:contentTypeVersion="11" ma:contentTypeDescription="Create a new document." ma:contentTypeScope="" ma:versionID="9b2248ae09e5f3f5646e18b31ea05145">
  <xsd:schema xmlns:xsd="http://www.w3.org/2001/XMLSchema" xmlns:xs="http://www.w3.org/2001/XMLSchema" xmlns:p="http://schemas.microsoft.com/office/2006/metadata/properties" xmlns:ns2="27957454-8099-431f-9f76-2c6084c75acc" xmlns:ns3="6a0dd301-0233-49d6-95d1-3f79f2538ba6" targetNamespace="http://schemas.microsoft.com/office/2006/metadata/properties" ma:root="true" ma:fieldsID="2351f3e6578c35d59e6dde5ddacb8e51" ns2:_="" ns3:_="">
    <xsd:import namespace="27957454-8099-431f-9f76-2c6084c75acc"/>
    <xsd:import namespace="6a0dd301-0233-49d6-95d1-3f79f2538ba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57454-8099-431f-9f76-2c6084c75ac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63cc273d-f23e-4e04-914f-532eda2ee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dd301-0233-49d6-95d1-3f79f2538ba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89b2eb4-502c-4982-a4a9-cffdb9a18a39}" ma:internalName="TaxCatchAll" ma:showField="CatchAllData" ma:web="6a0dd301-0233-49d6-95d1-3f79f2538b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157817-EC00-4AE0-BAAA-264001DFCC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2F5C4F-B95B-4D73-B09C-DC6457CED93A}">
  <ds:schemaRefs>
    <ds:schemaRef ds:uri="27957454-8099-431f-9f76-2c6084c75acc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6a0dd301-0233-49d6-95d1-3f79f2538ba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081378A-197B-4805-84B4-3AD9D06A038A}">
  <ds:schemaRefs>
    <ds:schemaRef ds:uri="27957454-8099-431f-9f76-2c6084c75acc"/>
    <ds:schemaRef ds:uri="6a0dd301-0233-49d6-95d1-3f79f2538b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608</Words>
  <Application>Microsoft Office PowerPoint</Application>
  <PresentationFormat>Breitbild</PresentationFormat>
  <Paragraphs>86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Times New Roman</vt:lpstr>
      <vt:lpstr>Office</vt:lpstr>
      <vt:lpstr>ZENTRALE PRÜFUNGEN 10​       2027</vt:lpstr>
      <vt:lpstr>Durchführung</vt:lpstr>
      <vt:lpstr>Schriftliche Prüfungen​ Termine 2027</vt:lpstr>
      <vt:lpstr>Bearbeitungsdauer GYM​ Gymnasiale Differenzierung​</vt:lpstr>
      <vt:lpstr>Notenfindung und Konsequenzen</vt:lpstr>
      <vt:lpstr>Vier Fälle der Notenfindung​</vt:lpstr>
      <vt:lpstr>Bekanntgabe ​ Vornote – Prüfungsnote – ggfs. mündliche Abweichungsprüfungen</vt:lpstr>
      <vt:lpstr>Mündliche Prüfungen​</vt:lpstr>
      <vt:lpstr>Gewährung von Nachteilsausgleichen (NTA) in der ZP10​ (bis zu den Herbstferien über die Klassenleitungen an Herrn Vatheuer)</vt:lpstr>
      <vt:lpstr>Aktuelles zur ZP10​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Sauer</dc:creator>
  <cp:lastModifiedBy>Hauke Brunner</cp:lastModifiedBy>
  <cp:revision>1</cp:revision>
  <dcterms:created xsi:type="dcterms:W3CDTF">2023-08-25T16:57:09Z</dcterms:created>
  <dcterms:modified xsi:type="dcterms:W3CDTF">2026-09-13T21:35:22Z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0x010100FEDC6E56B8CD2246A6E9B6F0B55087D0</vt:lpwstr>
  </property>
  <property fmtid="{D5CDD505-2E9C-101B-9397-08002B2CF9AE}" pid="3" name="MediaServiceImageTags">
    <vt:lpwstr/>
  </property>
</Properties>
</file>