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BCC8F1-1061-9147-8084-81FD750AE592}" v="5" dt="2025-05-07T15:46:19.5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A40D36-DCB0-08D2-FAE2-8D477C87A8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4D10B59-8D05-5215-0E0E-D00363CDE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53831E-A080-E2B4-4995-DA532E1E0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F3B233-E505-6944-15D5-659575D8F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61D5B9-D5DF-625B-677F-4EF874BB5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4551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A4AA44-5E3B-939C-749A-65379AF8B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58A36E6-5CE3-CF1A-01DB-7506A9465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878BD4C-F28A-E3A0-CD09-CD9E9B12A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5FA47A-5139-1097-BEA2-6AF96044E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E9A423-482E-EE8A-2F30-3FDC9EA1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473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D051075-D57D-8BE4-5141-D1C96627C2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4619B2-9F0C-653F-D128-B7E64609A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55E4397-1FAA-D1C3-0680-E783E5C8F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E80A35-684F-9F89-7192-FD6512DA2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5392B6-8FA8-7EB3-573A-79CD954E5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851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114FFB-14A7-F98C-9AFC-C795099D3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680DE51-110C-F096-6A9C-477BFFB6B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9A4D3A7-5E6F-2EB6-B6AC-D922EA731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0CBC364-D455-943D-DE03-A01559C0C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B4C256D-1AAF-4D47-0932-AAFB2D3B3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644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41748C-5B7A-DDA6-D237-70F5E5140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EB5297C-74B3-F40C-0B8B-ABFF21029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3E49AB-3215-16FC-2217-56F848E0E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32BC10-97B2-05B3-F384-23B051620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412998-2FA6-AFF4-47B2-34E14ABA7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505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3A601C-E772-D1D0-DC6B-E7457BB62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94BF79-E033-5BE9-4805-538F472EA3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AF5A54D-3D34-18A2-6ADE-CAC9175EA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F0A0639-7B2A-1F22-AA46-3CFBDA6FB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1206B0A-DACE-FA19-4955-086F344B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A8CCFCD-9ABE-CC36-773E-9F3DA1837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095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B1E825-92E8-49FF-0170-5FABCB0E4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FB37BFC-89DD-9509-03AE-33F8F4962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D56F164-60EB-CA0B-8958-0AEC62B2C8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FE6531E-8F27-8DB6-7828-6F19AC776A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1A440B2-0DED-840B-E1CE-C150C82A72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6EA59F2-1DDB-AD38-286A-718620ABA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05EF73F-BE9F-9747-36B9-5A3AB2A06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B05A65F-204C-6562-C20B-A3F6C5A19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602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8F07C5-F6BD-AAEB-EBE8-89E9ACCA2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2FECD65-0B4F-845C-E314-0B76D86A8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B520E4A-1116-01E2-773B-3FF8E1049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2C90C22-3D59-3F09-CB1D-3E810EA5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4885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38B0D82-D896-75D7-3FDC-6309D024B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AC532E5-3265-7C91-A9ED-F5FDCD244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B74224A-5206-9ABA-6FBE-012C94861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934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EB7105-891D-7EAB-88D7-1175953C9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A8D047-15D7-0424-057D-106159639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316A539-EF79-052C-6D98-6C4D2F9B20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21D5F4F-D5BE-8C31-CF42-B5BCA09F0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8BCB9D6-039C-52A0-7E67-CD7081980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06C5907-0C47-FA5D-B40C-9124FCAAC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2963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D8572F-3230-21D0-7910-D1C955FB9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FBD631F-1379-147B-2C49-23EC38452A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60E1530-75F5-F64E-F2F0-1682234068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8154B9-8945-6837-A697-3B13585CC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7AA7CBC-F874-9630-2B3A-4D63DD9B9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645E0BD-AE9D-69E3-35C4-F23DE0BA8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4780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FC920E5-8060-9605-F895-F51894A01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C44CEC4-9385-0064-5F75-09760E581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9D9852-3FF6-8F30-4369-EF3C67B9F8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4D7BE5-E6BB-59A9-6ECF-4218BBD345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A283DD-1F8C-BEF1-7F3B-99EB4D6D12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3059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926DE-DC63-6AF9-C743-477ADAE40B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7153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de-DE" altLang="de-DE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Sprachenwahl zur </a:t>
            </a:r>
            <a:br>
              <a:rPr lang="de-DE" altLang="de-DE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de-DE" altLang="de-DE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Fremdsprache</a:t>
            </a:r>
            <a:br>
              <a:rPr lang="de-DE" altLang="de-DE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de-DE" altLang="de-DE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(Wahlpflichtbereich I)</a:t>
            </a:r>
            <a:br>
              <a:rPr lang="de-DE" dirty="0"/>
            </a:br>
            <a:endParaRPr lang="de-DE" dirty="0"/>
          </a:p>
        </p:txBody>
      </p:sp>
      <p:pic>
        <p:nvPicPr>
          <p:cNvPr id="5" name="Inhaltsplatzhalter 4" descr="Ein Bild, das Text, Schrift, Logo, Screenshot enthält.&#10;&#10;Automatisch generierte Beschreibung">
            <a:extLst>
              <a:ext uri="{FF2B5EF4-FFF2-40B4-BE49-F238E27FC236}">
                <a16:creationId xmlns:a16="http://schemas.microsoft.com/office/drawing/2014/main" id="{D34A540D-7D3D-5344-4E80-1537AB4492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51" y="230638"/>
            <a:ext cx="4083877" cy="11533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7214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1E57FF1B-D766-A0C2-19BE-FD3743603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/>
          <a:lstStyle/>
          <a:p>
            <a:r>
              <a:rPr lang="de-DE" dirty="0"/>
              <a:t>Allgemeine Information zur Sprachenwahl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F06169-2360-B0C9-1668-F1C1A52FC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7586"/>
            <a:ext cx="10515600" cy="3549376"/>
          </a:xfrm>
        </p:spPr>
        <p:txBody>
          <a:bodyPr/>
          <a:lstStyle/>
          <a:p>
            <a:pPr eaLnBrk="1" hangingPunct="1">
              <a:spcBef>
                <a:spcPts val="600"/>
              </a:spcBef>
              <a:defRPr/>
            </a:pP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WP I – Wahl: </a:t>
            </a:r>
            <a:r>
              <a:rPr lang="de-DE" altLang="de-DE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zweite Fremdsprache</a:t>
            </a:r>
          </a:p>
          <a:p>
            <a:pPr marL="0" indent="0" eaLnBrk="1" hangingPunct="1"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endParaRPr lang="de-DE" altLang="de-DE" sz="105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  <a:defRPr/>
            </a:pPr>
            <a:r>
              <a:rPr lang="de-DE" altLang="de-DE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Nur zur Klasse 7 </a:t>
            </a: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können </a:t>
            </a:r>
            <a:r>
              <a:rPr lang="de-DE" altLang="de-DE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Französisch oder Latein</a:t>
            </a: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am BvA angewählt werden.</a:t>
            </a:r>
            <a:endParaRPr lang="de-DE" altLang="de-DE" sz="105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endParaRPr lang="de-DE" altLang="de-DE" sz="105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  <a:defRPr/>
            </a:pPr>
            <a:r>
              <a:rPr lang="de-DE" altLang="de-DE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Weitere Sprachenfolge</a:t>
            </a: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Klasse 9 oder EF (Oberstufe): Spanisch</a:t>
            </a:r>
          </a:p>
          <a:p>
            <a:endParaRPr lang="de-DE" dirty="0"/>
          </a:p>
        </p:txBody>
      </p:sp>
      <p:pic>
        <p:nvPicPr>
          <p:cNvPr id="4" name="Inhaltsplatzhalter 4" descr="Ein Bild, das Text, Schrift, Logo, Screenshot enthält.&#10;&#10;Automatisch generierte Beschreibung">
            <a:extLst>
              <a:ext uri="{FF2B5EF4-FFF2-40B4-BE49-F238E27FC236}">
                <a16:creationId xmlns:a16="http://schemas.microsoft.com/office/drawing/2014/main" id="{D33BF6FF-BC48-29B4-84E0-7BD77B1700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51" y="230638"/>
            <a:ext cx="4083877" cy="11533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7985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88FCE-6E7A-2E52-5AF9-DEA0C0917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8F250438-379A-8A63-ADB3-CCE25EEA0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/>
          <a:lstStyle/>
          <a:p>
            <a:r>
              <a:rPr lang="de-DE" dirty="0"/>
              <a:t>Sprachenfolge am BvA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A20188-26F4-25D7-FF49-05FB207BF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7586"/>
            <a:ext cx="10515600" cy="3549376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Klasse: </a:t>
            </a:r>
            <a:r>
              <a:rPr lang="de-DE" altLang="de-DE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Englisch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endParaRPr lang="de-DE" altLang="de-DE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7. Klasse: WP I </a:t>
            </a:r>
            <a:r>
              <a:rPr lang="de-DE" altLang="de-DE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Französisch</a:t>
            </a: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oder </a:t>
            </a:r>
            <a:r>
              <a:rPr lang="de-DE" altLang="de-DE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Latein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endParaRPr lang="de-DE" altLang="de-DE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9. Klasse: WP II unter fünf Fächern </a:t>
            </a:r>
            <a:r>
              <a:rPr lang="de-DE" altLang="de-DE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Spanisch </a:t>
            </a:r>
            <a:r>
              <a:rPr lang="de-DE" altLang="de-DE" sz="2800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(und außerdem: Wirtschaft-Europa, Informatik-Technik, Deutsch/ Kunst, Sporthelfer)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endParaRPr lang="de-DE" altLang="de-DE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EF: </a:t>
            </a:r>
            <a:r>
              <a:rPr lang="de-DE" altLang="de-DE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Spanisch</a:t>
            </a: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(neu einsetzend)</a:t>
            </a: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4" name="Inhaltsplatzhalter 4" descr="Ein Bild, das Text, Schrift, Logo, Screenshot enthält.&#10;&#10;Automatisch generierte Beschreibung">
            <a:extLst>
              <a:ext uri="{FF2B5EF4-FFF2-40B4-BE49-F238E27FC236}">
                <a16:creationId xmlns:a16="http://schemas.microsoft.com/office/drawing/2014/main" id="{56626839-F754-D247-CB61-44A967E6F4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51" y="230638"/>
            <a:ext cx="4083877" cy="11533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0838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EEF7C-8E86-4A0D-125B-1E9C8E4CD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87081839-4790-E45D-6326-9EA33A47D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/>
          <a:lstStyle/>
          <a:p>
            <a:r>
              <a:rPr lang="de-DE" dirty="0"/>
              <a:t>Verpflichtungen für die Schullaufbahn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593C76-7802-409A-D78D-562444807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7586"/>
            <a:ext cx="10515600" cy="3549376"/>
          </a:xfrm>
        </p:spPr>
        <p:txBody>
          <a:bodyPr>
            <a:normAutofit lnSpcReduction="10000"/>
          </a:bodyPr>
          <a:lstStyle/>
          <a:p>
            <a:pPr marL="328613" indent="-328613" algn="just" defTabSz="876300" eaLnBrk="1" hangingPunct="1">
              <a:lnSpc>
                <a:spcPct val="110000"/>
              </a:lnSpc>
              <a:spcBef>
                <a:spcPts val="600"/>
              </a:spcBef>
              <a:buFont typeface="Arial" charset="0"/>
              <a:buChar char="•"/>
              <a:defRPr/>
            </a:pPr>
            <a:r>
              <a:rPr lang="de-DE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Alle </a:t>
            </a:r>
            <a:r>
              <a:rPr lang="de-DE" sz="28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Fremdsprachen</a:t>
            </a:r>
            <a:r>
              <a:rPr lang="de-DE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aus der EP/SEK I können erst </a:t>
            </a:r>
            <a:r>
              <a:rPr lang="de-DE" sz="28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frühestens zur Oberstufe abgewählt </a:t>
            </a:r>
            <a:r>
              <a:rPr lang="de-DE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werden.</a:t>
            </a:r>
          </a:p>
          <a:p>
            <a:pPr marL="0" indent="0" algn="just" defTabSz="876300" eaLnBrk="1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endParaRPr lang="de-DE" sz="130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328613" indent="-328613" algn="just" defTabSz="876300" eaLnBrk="1" hangingPunct="1">
              <a:lnSpc>
                <a:spcPct val="110000"/>
              </a:lnSpc>
              <a:spcBef>
                <a:spcPts val="600"/>
              </a:spcBef>
              <a:buFont typeface="Arial" charset="0"/>
              <a:buChar char="•"/>
              <a:defRPr/>
            </a:pPr>
            <a:r>
              <a:rPr lang="de-DE" sz="28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Eine Fremdsprache </a:t>
            </a:r>
            <a:r>
              <a:rPr lang="de-DE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aus diesem Bereich muss </a:t>
            </a:r>
            <a:r>
              <a:rPr lang="de-DE" sz="28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bis zum Abitur</a:t>
            </a:r>
            <a:r>
              <a:rPr lang="de-DE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belegt werden, in der Regel Englisch (bei Latein nicht möglich).</a:t>
            </a:r>
          </a:p>
          <a:p>
            <a:pPr marL="0" indent="0" algn="just" defTabSz="876300" eaLnBrk="1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endParaRPr lang="de-DE" sz="140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328613" indent="-328613" algn="just" defTabSz="876300" eaLnBrk="1" hangingPunct="1">
              <a:lnSpc>
                <a:spcPct val="110000"/>
              </a:lnSpc>
              <a:spcBef>
                <a:spcPts val="600"/>
              </a:spcBef>
              <a:buFont typeface="Arial" charset="0"/>
              <a:buChar char="•"/>
              <a:defRPr/>
            </a:pPr>
            <a:r>
              <a:rPr lang="de-DE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Es wird ausdrücklich empfohlen, </a:t>
            </a:r>
            <a:r>
              <a:rPr lang="de-DE" sz="28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Latein bis zum Ende der EF</a:t>
            </a:r>
            <a:r>
              <a:rPr lang="de-DE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zu wählen, weil man nur nach fünf Jahren das </a:t>
            </a:r>
            <a:r>
              <a:rPr lang="de-DE" sz="28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große</a:t>
            </a:r>
            <a:r>
              <a:rPr lang="de-DE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</a:t>
            </a:r>
            <a:r>
              <a:rPr lang="de-DE" sz="28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Latinum</a:t>
            </a:r>
            <a:r>
              <a:rPr lang="de-DE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erhält.</a:t>
            </a: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4" name="Inhaltsplatzhalter 4" descr="Ein Bild, das Text, Schrift, Logo, Screenshot enthält.&#10;&#10;Automatisch generierte Beschreibung">
            <a:extLst>
              <a:ext uri="{FF2B5EF4-FFF2-40B4-BE49-F238E27FC236}">
                <a16:creationId xmlns:a16="http://schemas.microsoft.com/office/drawing/2014/main" id="{4995B51A-4A0B-099D-2B98-4229EAF2DC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51" y="230638"/>
            <a:ext cx="4083877" cy="11533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2038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14354-0A78-0863-5CBE-BF4F0AD34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FB5BEBF5-FA0C-7A54-2982-3D1B9FF74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/>
          <a:lstStyle/>
          <a:p>
            <a:r>
              <a:rPr lang="de-DE" dirty="0"/>
              <a:t>Folgen der Wahl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5AFC0B-0C3D-2E90-1996-C850A84D5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7586"/>
            <a:ext cx="10515600" cy="3549376"/>
          </a:xfrm>
        </p:spPr>
        <p:txBody>
          <a:bodyPr/>
          <a:lstStyle/>
          <a:p>
            <a:pPr marL="322263" indent="-322263" defTabSz="858838" eaLnBrk="1" hangingPunct="1">
              <a:lnSpc>
                <a:spcPct val="90000"/>
              </a:lnSpc>
              <a:defRPr/>
            </a:pP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WP I: Hauptfach, das </a:t>
            </a:r>
            <a:r>
              <a:rPr lang="de-DE" altLang="de-DE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 zur Oberstufe nicht abgewählt </a:t>
            </a: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werden kann.</a:t>
            </a:r>
          </a:p>
          <a:p>
            <a:pPr marL="0" indent="0" defTabSz="858838"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de-DE" altLang="de-DE" sz="1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22263" indent="-322263" defTabSz="858838" eaLnBrk="1" hangingPunct="1">
              <a:lnSpc>
                <a:spcPct val="90000"/>
              </a:lnSpc>
              <a:defRPr/>
            </a:pPr>
            <a:r>
              <a:rPr lang="de-DE" altLang="de-DE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Klassenarbeiten</a:t>
            </a:r>
          </a:p>
          <a:p>
            <a:pPr marL="322263" indent="-322263" defTabSz="858838" eaLnBrk="1" hangingPunct="1">
              <a:lnSpc>
                <a:spcPct val="90000"/>
              </a:lnSpc>
              <a:buSzTx/>
              <a:buFont typeface="Arial" panose="020B0604020202020204" pitchFamily="34" charset="0"/>
              <a:buNone/>
              <a:defRPr/>
            </a:pP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(</a:t>
            </a:r>
            <a:r>
              <a:rPr lang="de-DE" altLang="de-DE"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Klasse 7: fünf, Klasse 8-10: </a:t>
            </a: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vier).</a:t>
            </a:r>
            <a:endParaRPr lang="de-DE" altLang="de-DE" sz="1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22263" indent="-322263" defTabSz="858838" eaLnBrk="1" hangingPunct="1">
              <a:lnSpc>
                <a:spcPct val="90000"/>
              </a:lnSpc>
              <a:buSzTx/>
              <a:buFont typeface="Arial" panose="020B0604020202020204" pitchFamily="34" charset="0"/>
              <a:buNone/>
              <a:defRPr/>
            </a:pPr>
            <a:endParaRPr lang="de-DE" altLang="de-DE" sz="1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858838" eaLnBrk="1" hangingPunct="1">
              <a:lnSpc>
                <a:spcPct val="90000"/>
              </a:lnSpc>
              <a:buSzTx/>
              <a:defRPr/>
            </a:pPr>
            <a:r>
              <a:rPr lang="de-DE" altLang="de-DE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Stundentafel</a:t>
            </a: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in Klasse 7/8: dreistündig, in Klasse 9/10: zweistündig</a:t>
            </a: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4" name="Inhaltsplatzhalter 4" descr="Ein Bild, das Text, Schrift, Logo, Screenshot enthält.&#10;&#10;Automatisch generierte Beschreibung">
            <a:extLst>
              <a:ext uri="{FF2B5EF4-FFF2-40B4-BE49-F238E27FC236}">
                <a16:creationId xmlns:a16="http://schemas.microsoft.com/office/drawing/2014/main" id="{791C14BD-D7D5-4864-F005-6983113249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51" y="230638"/>
            <a:ext cx="4083877" cy="11533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87535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D2CD4-5DD1-02DC-5C36-219A77F12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A474A050-EE44-804E-13AB-A026D05D7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/>
          <a:lstStyle/>
          <a:p>
            <a:r>
              <a:rPr lang="de-DE" dirty="0"/>
              <a:t>Einrichtung der Kurse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461E49-1235-FE2A-8411-830AAC8A5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7586"/>
            <a:ext cx="10515600" cy="3549376"/>
          </a:xfrm>
        </p:spPr>
        <p:txBody>
          <a:bodyPr/>
          <a:lstStyle/>
          <a:p>
            <a:pPr eaLnBrk="1" hangingPunct="1">
              <a:buSzTx/>
            </a:pP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Aufteilung der Schülerinnen und Schüler in Kurse.</a:t>
            </a:r>
          </a:p>
          <a:p>
            <a:pPr eaLnBrk="1" hangingPunct="1">
              <a:buSzTx/>
            </a:pPr>
            <a:r>
              <a:rPr lang="de-DE" altLang="de-DE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Einteilung:</a:t>
            </a: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de-DE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organisatorische und pädagogische Gesichtspunkte </a:t>
            </a: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(zum Beispiel Verhältnis Jungen-Mädchen).</a:t>
            </a:r>
          </a:p>
          <a:p>
            <a:pPr eaLnBrk="1" hangingPunct="1">
              <a:buSzTx/>
            </a:pPr>
            <a:r>
              <a:rPr lang="de-DE" altLang="de-DE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Kein Kind </a:t>
            </a:r>
            <a:r>
              <a:rPr lang="de-DE" altLang="de-DE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kommt in einen Kurs </a:t>
            </a:r>
            <a:r>
              <a:rPr lang="de-DE" altLang="de-DE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mit gänzlich unbekannten Kindern.</a:t>
            </a:r>
          </a:p>
          <a:p>
            <a:pPr eaLnBrk="1" hangingPunct="1">
              <a:buSzTx/>
            </a:pPr>
            <a:r>
              <a:rPr lang="de-DE" altLang="de-DE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Wahl bitte bis </a:t>
            </a:r>
            <a:r>
              <a:rPr lang="de-DE" altLang="de-DE" sz="28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zum 04.05.2026.</a:t>
            </a:r>
            <a:endParaRPr lang="de-DE" altLang="de-DE" sz="28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4" name="Inhaltsplatzhalter 4" descr="Ein Bild, das Text, Schrift, Logo, Screenshot enthält.&#10;&#10;Automatisch generierte Beschreibung">
            <a:extLst>
              <a:ext uri="{FF2B5EF4-FFF2-40B4-BE49-F238E27FC236}">
                <a16:creationId xmlns:a16="http://schemas.microsoft.com/office/drawing/2014/main" id="{D98E8945-24E2-ABF7-A26B-E5D9B72506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51" y="230638"/>
            <a:ext cx="4083877" cy="11533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9101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</Words>
  <Application>Microsoft Macintosh PowerPoint</Application>
  <PresentationFormat>Breitbild</PresentationFormat>
  <Paragraphs>33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</vt:lpstr>
      <vt:lpstr>Sprachenwahl zur  2. Fremdsprache (Wahlpflichtbereich I) </vt:lpstr>
      <vt:lpstr>Allgemeine Information zur Sprachenwahl</vt:lpstr>
      <vt:lpstr>Sprachenfolge am BvA</vt:lpstr>
      <vt:lpstr>Verpflichtungen für die Schullaufbahn</vt:lpstr>
      <vt:lpstr>Folgen der Wahl</vt:lpstr>
      <vt:lpstr>Einrichtung der Kurse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Sauer</dc:creator>
  <cp:lastModifiedBy>Thomas Sauer</cp:lastModifiedBy>
  <cp:revision>2</cp:revision>
  <dcterms:created xsi:type="dcterms:W3CDTF">2025-05-07T13:59:23Z</dcterms:created>
  <dcterms:modified xsi:type="dcterms:W3CDTF">2026-04-14T14:52:34Z</dcterms:modified>
</cp:coreProperties>
</file>